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57" r:id="rId11"/>
    <p:sldId id="269" r:id="rId12"/>
    <p:sldId id="275" r:id="rId13"/>
    <p:sldId id="274" r:id="rId14"/>
    <p:sldId id="273" r:id="rId15"/>
    <p:sldId id="272" r:id="rId16"/>
    <p:sldId id="271" r:id="rId17"/>
    <p:sldId id="270" r:id="rId18"/>
    <p:sldId id="277" r:id="rId19"/>
    <p:sldId id="278" r:id="rId20"/>
    <p:sldId id="279" r:id="rId21"/>
    <p:sldId id="28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3A00"/>
    <a:srgbClr val="5EEC3C"/>
    <a:srgbClr val="990099"/>
    <a:srgbClr val="CC0099"/>
    <a:srgbClr val="FE9202"/>
    <a:srgbClr val="007033"/>
    <a:srgbClr val="6C1A00"/>
    <a:srgbClr val="00AACC"/>
    <a:srgbClr val="003296"/>
    <a:srgbClr val="E39A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0605" y="272445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428" y="4098801"/>
            <a:ext cx="716434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511061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60930"/>
            <a:ext cx="7787955" cy="2137871"/>
          </a:xfrm>
        </p:spPr>
        <p:txBody>
          <a:bodyPr>
            <a:normAutofit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pt-BR" dirty="0"/>
              <a:t> </a:t>
            </a:r>
            <a:r>
              <a:rPr lang="ro-RO" dirty="0" smtClean="0"/>
              <a:t>Imunitatea, Sistemul de apărare, Vaccinarea. </a:t>
            </a:r>
            <a:endParaRPr lang="ro-RO" dirty="0"/>
          </a:p>
        </p:txBody>
      </p:sp>
      <p:sp>
        <p:nvSpPr>
          <p:cNvPr id="4" name="Subtitlu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Elemente de igienă și prevenire a îmbolnăvirilor.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891995"/>
            <a:ext cx="8246070" cy="610821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Pielea: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apărarea primară a corpului uman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ubstituent conținut 3" descr="800px-Image_skin_tex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260" y="1960930"/>
            <a:ext cx="3667494" cy="244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Clement\Desktop\501_Structure_of_the_s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705" y="1808225"/>
            <a:ext cx="3500555" cy="274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 descr="C:\Users\Clement\Desktop\respiratory-system-pulmonary-ventilation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900" y="1044700"/>
            <a:ext cx="4886560" cy="365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ement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113635"/>
            <a:ext cx="4091258" cy="229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Clement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115" y="2113635"/>
            <a:ext cx="3970330" cy="231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tăText 5"/>
          <p:cNvSpPr txBox="1"/>
          <p:nvPr/>
        </p:nvSpPr>
        <p:spPr>
          <a:xfrm>
            <a:off x="907080" y="135011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Enzime salivare</a:t>
            </a:r>
          </a:p>
        </p:txBody>
      </p:sp>
      <p:sp>
        <p:nvSpPr>
          <p:cNvPr id="7" name="Dreptunghi 6"/>
          <p:cNvSpPr/>
          <p:nvPr/>
        </p:nvSpPr>
        <p:spPr>
          <a:xfrm>
            <a:off x="6251755" y="1502815"/>
            <a:ext cx="176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 gastric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ement\Desktop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1502815"/>
            <a:ext cx="2443280" cy="3455584"/>
          </a:xfrm>
          <a:prstGeom prst="rect">
            <a:avLst/>
          </a:prstGeom>
          <a:noFill/>
        </p:spPr>
      </p:pic>
      <p:pic>
        <p:nvPicPr>
          <p:cNvPr id="5123" name="Picture 3" descr="C:\Users\Clement\Desktop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99" y="1502815"/>
            <a:ext cx="2435626" cy="3444758"/>
          </a:xfrm>
          <a:prstGeom prst="rect">
            <a:avLst/>
          </a:prstGeom>
          <a:noFill/>
        </p:spPr>
      </p:pic>
      <p:sp>
        <p:nvSpPr>
          <p:cNvPr id="6" name="CasetăText 5"/>
          <p:cNvSpPr txBox="1"/>
          <p:nvPr/>
        </p:nvSpPr>
        <p:spPr>
          <a:xfrm>
            <a:off x="907080" y="1044700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Strănut</a:t>
            </a:r>
            <a:endParaRPr lang="es-C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6909464" y="1044700"/>
            <a:ext cx="86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Tuse</a:t>
            </a:r>
            <a:endParaRPr lang="es-C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Clement\Desktop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655" y="1350110"/>
            <a:ext cx="2682127" cy="3793390"/>
          </a:xfrm>
          <a:prstGeom prst="rect">
            <a:avLst/>
          </a:prstGeom>
          <a:noFill/>
        </p:spPr>
      </p:pic>
      <p:sp>
        <p:nvSpPr>
          <p:cNvPr id="9" name="CasetăText 8"/>
          <p:cNvSpPr txBox="1"/>
          <p:nvPr/>
        </p:nvSpPr>
        <p:spPr>
          <a:xfrm>
            <a:off x="3862196" y="1044700"/>
            <a:ext cx="101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Vomă</a:t>
            </a:r>
            <a:endParaRPr lang="es-C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65195" y="891995"/>
            <a:ext cx="7482545" cy="610821"/>
          </a:xfrm>
        </p:spPr>
        <p:txBody>
          <a:bodyPr>
            <a:normAutofit fontScale="90000"/>
          </a:bodyPr>
          <a:lstStyle/>
          <a:p>
            <a:r>
              <a:rPr lang="ro-RO" dirty="0"/>
              <a:t>Celulele albe</a:t>
            </a:r>
            <a:endParaRPr lang="es-CL" dirty="0"/>
          </a:p>
        </p:txBody>
      </p:sp>
      <p:pic>
        <p:nvPicPr>
          <p:cNvPr id="6146" name="Picture 2" descr="C:\Users\Clement\Desktop\800px-Monocytes,_a_type_of_white_blood_cell_(Giemsa_stain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1502815"/>
            <a:ext cx="4609963" cy="335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reptunghi 8"/>
          <p:cNvSpPr/>
          <p:nvPr/>
        </p:nvSpPr>
        <p:spPr>
          <a:xfrm>
            <a:off x="5030115" y="1808225"/>
            <a:ext cx="351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 smtClean="0"/>
              <a:t>fagocitoză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anticorpi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/>
              <a:t>Sistemul de apărare al organismului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3555" y="2113635"/>
            <a:ext cx="8856890" cy="27486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sz="2000" dirty="0"/>
              <a:t>Barieră protectivă ( pielea, părul din nas, mucusul, etc)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000" dirty="0"/>
              <a:t>Evacuare, dacă microbii dăunători au intrat (strănut, tuse, vomă, etc)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000" dirty="0"/>
              <a:t>Secreție de distrugere a microbilor (saliva, sucul gastric, etc)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000" dirty="0"/>
              <a:t>Celulele albe (fagocitoză, anticorpi)</a:t>
            </a:r>
          </a:p>
        </p:txBody>
      </p:sp>
      <p:sp>
        <p:nvSpPr>
          <p:cNvPr id="4" name="CasetăText 3"/>
          <p:cNvSpPr txBox="1"/>
          <p:nvPr/>
        </p:nvSpPr>
        <p:spPr>
          <a:xfrm>
            <a:off x="143555" y="1502815"/>
            <a:ext cx="848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Organismul nostru luptă împotriva microbilor dăunători în fiecare zi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, și o face cu ajutorul: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Vaccinarea</a:t>
            </a:r>
            <a:endParaRPr lang="es-CL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 descr="C:\Users\Clement\Desktop\a-somali-child-receives-a-polio-vaccination-at-the-tunisian-hospital-in-mogadishu-a3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605" y="1434727"/>
            <a:ext cx="5650085" cy="373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96260" y="1197404"/>
            <a:ext cx="8551479" cy="610821"/>
          </a:xfrm>
        </p:spPr>
        <p:txBody>
          <a:bodyPr>
            <a:no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Vaccinarea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este introducerea unor microbi (bacterii, virusuri) morți sau slăbiți pentru a se dezvolta o rezistență împotriva acestora.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Clement\Desktop\2020-04-22-13-07-32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358" y="1971901"/>
            <a:ext cx="4729281" cy="315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lement\Desktop\australiasch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490" y="1044700"/>
            <a:ext cx="6056008" cy="403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Imunizare</a:t>
            </a:r>
            <a:endParaRPr lang="es-CL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48965" y="1502815"/>
            <a:ext cx="8695035" cy="3359507"/>
          </a:xfrm>
        </p:spPr>
        <p:txBody>
          <a:bodyPr/>
          <a:lstStyle/>
          <a:p>
            <a:pPr lvl="6"/>
            <a:r>
              <a:rPr lang="ro-RO" dirty="0" smtClean="0"/>
              <a:t>Bacterii/Viruși</a:t>
            </a:r>
            <a:endParaRPr lang="ro-RO" dirty="0"/>
          </a:p>
          <a:p>
            <a:pPr lvl="6"/>
            <a:r>
              <a:rPr lang="ro-RO" dirty="0" smtClean="0"/>
              <a:t>Anticorpi</a:t>
            </a:r>
            <a:endParaRPr lang="ro-RO" dirty="0"/>
          </a:p>
          <a:p>
            <a:pPr lvl="8"/>
            <a:endParaRPr lang="ro-RO" dirty="0"/>
          </a:p>
          <a:p>
            <a:pPr lvl="6"/>
            <a:r>
              <a:rPr lang="ro-RO" dirty="0"/>
              <a:t>Rezistența dezvoltată de un individ datorită unei infecții anterioare se numește: </a:t>
            </a:r>
            <a:r>
              <a:rPr lang="ro-RO" dirty="0">
                <a:solidFill>
                  <a:srgbClr val="FF0000"/>
                </a:solidFill>
              </a:rPr>
              <a:t>Imunitate activă </a:t>
            </a:r>
            <a:r>
              <a:rPr lang="ro-RO" dirty="0"/>
              <a:t>(este de lunga durată </a:t>
            </a:r>
          </a:p>
          <a:p>
            <a:pPr lvl="6"/>
            <a:r>
              <a:rPr lang="ro-RO" dirty="0"/>
              <a:t>Imunitatea ce este dată individului NU de propriul său corp dar procurată dintr-o sursa exterioară se numește: </a:t>
            </a:r>
            <a:r>
              <a:rPr lang="ro-RO" dirty="0">
                <a:solidFill>
                  <a:srgbClr val="FF0000"/>
                </a:solidFill>
              </a:rPr>
              <a:t>Imunitate pasivă </a:t>
            </a:r>
            <a:r>
              <a:rPr lang="ro-RO" dirty="0"/>
              <a:t>( este de scurtă durată)</a:t>
            </a:r>
            <a:endParaRPr lang="ro-RO" dirty="0">
              <a:solidFill>
                <a:srgbClr val="FF0000"/>
              </a:solidFill>
            </a:endParaRPr>
          </a:p>
          <a:p>
            <a:pPr lvl="5"/>
            <a:endParaRPr lang="es-CL" dirty="0"/>
          </a:p>
        </p:txBody>
      </p:sp>
      <p:pic>
        <p:nvPicPr>
          <p:cNvPr id="10242" name="Picture 2" descr="C:\Users\Clement\Desktop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560" y="586585"/>
            <a:ext cx="3540240" cy="500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54" y="1502815"/>
            <a:ext cx="4275741" cy="294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Clement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53" y="1655519"/>
            <a:ext cx="4411548" cy="259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000" dirty="0"/>
              <a:t>Vaccinurile acționează pregătind sistemul imunitar să recunoască boala și să se apere. </a:t>
            </a:r>
            <a:endParaRPr lang="ro-RO" sz="2000" dirty="0"/>
          </a:p>
          <a:p>
            <a:r>
              <a:rPr lang="vi-VN" sz="2000" dirty="0"/>
              <a:t>Dacă persoana se infectează ulterior cu acest virus, sistemul imunitar recunoaște virusul și este pregătit să-l atace.</a:t>
            </a:r>
            <a:endParaRPr lang="ro-RO" sz="2000" dirty="0"/>
          </a:p>
          <a:p>
            <a:r>
              <a:rPr lang="vi-VN" sz="2000" dirty="0"/>
              <a:t>Iată câteva exemple de boli de care ne protejează vaccinurile</a:t>
            </a:r>
            <a:r>
              <a:rPr lang="ro-RO" sz="2000" dirty="0"/>
              <a:t>: </a:t>
            </a:r>
            <a:r>
              <a:rPr lang="es-CL" sz="2000" dirty="0"/>
              <a:t>hepatita B</a:t>
            </a:r>
            <a:r>
              <a:rPr lang="ro-RO" sz="2000" dirty="0"/>
              <a:t>, </a:t>
            </a:r>
            <a:r>
              <a:rPr lang="es-CL" sz="2000" dirty="0"/>
              <a:t>gripa</a:t>
            </a:r>
            <a:r>
              <a:rPr lang="ro-RO" sz="2000" dirty="0"/>
              <a:t>, rujeola</a:t>
            </a:r>
            <a:r>
              <a:rPr lang="es-CL" sz="2000" dirty="0"/>
              <a:t>, </a:t>
            </a:r>
            <a:r>
              <a:rPr lang="ro-RO" sz="2000" dirty="0"/>
              <a:t>oreionul</a:t>
            </a:r>
            <a:r>
              <a:rPr lang="es-CL" sz="2000" dirty="0"/>
              <a:t> </a:t>
            </a:r>
            <a:r>
              <a:rPr lang="ro-RO" sz="2000" dirty="0"/>
              <a:t>și</a:t>
            </a:r>
            <a:r>
              <a:rPr lang="es-CL" sz="2000" dirty="0"/>
              <a:t> rubeola</a:t>
            </a:r>
            <a:r>
              <a:rPr lang="ro-RO" sz="2000" dirty="0"/>
              <a:t>, poliomielita, tetanosul, tuberculoza.</a:t>
            </a:r>
            <a:endParaRPr lang="es-CL" sz="2000" dirty="0"/>
          </a:p>
          <a:p>
            <a:endParaRPr lang="vi-VN" sz="2000" b="1" dirty="0"/>
          </a:p>
          <a:p>
            <a:endParaRPr lang="es-CL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F4A24353-0CD8-4813-B889-5101D0E3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Vaccinul</a:t>
            </a:r>
            <a:r>
              <a:rPr lang="en-US" dirty="0"/>
              <a:t> </a:t>
            </a:r>
            <a:r>
              <a:rPr lang="ro-RO" dirty="0"/>
              <a:t>împotriva</a:t>
            </a:r>
            <a:r>
              <a:rPr lang="en-US" dirty="0"/>
              <a:t> COVID-19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1BCD7CC-56C8-4E36-B75D-B8884E0F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vaccinurile împotriva COVID-19 implică generarea de răspunsuri la o proteină (sau o parte a acesteia) specifică virusului care cauzează COVID-19.</a:t>
            </a:r>
            <a:endParaRPr lang="ro-RO" b="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Odată administrat vaccinul, corpul va declanșează o reacție imunologică. </a:t>
            </a:r>
            <a:endParaRPr lang="ro-RO" b="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8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lemen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460" y="1655520"/>
            <a:ext cx="2748690" cy="3887531"/>
          </a:xfrm>
          <a:prstGeom prst="rect">
            <a:avLst/>
          </a:prstGeom>
          <a:noFill/>
        </p:spPr>
      </p:pic>
      <p:pic>
        <p:nvPicPr>
          <p:cNvPr id="2053" name="Picture 5" descr="C:\Users\Clement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1855" y="1044700"/>
            <a:ext cx="3054100" cy="4319481"/>
          </a:xfrm>
          <a:prstGeom prst="rect">
            <a:avLst/>
          </a:prstGeom>
          <a:noFill/>
        </p:spPr>
      </p:pic>
      <p:pic>
        <p:nvPicPr>
          <p:cNvPr id="2054" name="Picture 6" descr="C:\Users\Clement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720" y="128470"/>
            <a:ext cx="4634522" cy="655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Clement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7265" y="1197405"/>
            <a:ext cx="3782473" cy="5349633"/>
          </a:xfrm>
          <a:prstGeom prst="rect">
            <a:avLst/>
          </a:prstGeom>
          <a:noFill/>
        </p:spPr>
      </p:pic>
      <p:pic>
        <p:nvPicPr>
          <p:cNvPr id="3077" name="Picture 5" descr="C:\Users\Clement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050" y="1350110"/>
            <a:ext cx="3456796" cy="4889023"/>
          </a:xfrm>
          <a:prstGeom prst="rect">
            <a:avLst/>
          </a:prstGeom>
          <a:noFill/>
        </p:spPr>
      </p:pic>
      <p:sp>
        <p:nvSpPr>
          <p:cNvPr id="4" name="CasetăText 3"/>
          <p:cNvSpPr txBox="1"/>
          <p:nvPr/>
        </p:nvSpPr>
        <p:spPr>
          <a:xfrm>
            <a:off x="754375" y="104470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BACTERII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7167985" y="10447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VIRUȘI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1976015" y="1655520"/>
            <a:ext cx="5152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Corpul uman formează un mecanism 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 apărare împotriva acestor 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microorganisme numit: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3197655" y="3361320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IMUNITATE</a:t>
            </a:r>
            <a:endParaRPr lang="es-C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ement\Desktop\1024px-Phagocytosis_and_Exocytosis.svg.png"/>
          <p:cNvPicPr>
            <a:picLocks noChangeAspect="1" noChangeArrowheads="1"/>
          </p:cNvPicPr>
          <p:nvPr/>
        </p:nvPicPr>
        <p:blipFill>
          <a:blip r:embed="rId2" cstate="print"/>
          <a:srcRect l="905" t="17947" r="50560" b="4749"/>
          <a:stretch>
            <a:fillRect/>
          </a:stretch>
        </p:blipFill>
        <p:spPr bwMode="auto">
          <a:xfrm>
            <a:off x="601670" y="1655520"/>
            <a:ext cx="2443280" cy="1812756"/>
          </a:xfrm>
          <a:prstGeom prst="rect">
            <a:avLst/>
          </a:prstGeom>
          <a:noFill/>
        </p:spPr>
      </p:pic>
      <p:pic>
        <p:nvPicPr>
          <p:cNvPr id="4099" name="Picture 3" descr="C:\Users\Clement\Desktop\220px-Antibody.svg.png"/>
          <p:cNvPicPr>
            <a:picLocks noChangeAspect="1" noChangeArrowheads="1"/>
          </p:cNvPicPr>
          <p:nvPr/>
        </p:nvPicPr>
        <p:blipFill>
          <a:blip r:embed="rId3" cstate="print"/>
          <a:srcRect t="25780" b="8533"/>
          <a:stretch>
            <a:fillRect/>
          </a:stretch>
        </p:blipFill>
        <p:spPr bwMode="auto">
          <a:xfrm>
            <a:off x="5946345" y="1808225"/>
            <a:ext cx="2137870" cy="1985165"/>
          </a:xfrm>
          <a:prstGeom prst="rect">
            <a:avLst/>
          </a:prstGeom>
          <a:noFill/>
        </p:spPr>
      </p:pic>
      <p:sp>
        <p:nvSpPr>
          <p:cNvPr id="4" name="CasetăText 3"/>
          <p:cNvSpPr txBox="1"/>
          <p:nvPr/>
        </p:nvSpPr>
        <p:spPr>
          <a:xfrm>
            <a:off x="2881205" y="888445"/>
            <a:ext cx="275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CELULELE ALBE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907080" y="379339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Fagocitoza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6557165" y="379339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Anticorpi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4" name="Substituent conținut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55" y="1502815"/>
            <a:ext cx="3970330" cy="304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Clement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885" y="2147589"/>
            <a:ext cx="5002288" cy="239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MEDICAMENTE</a:t>
            </a:r>
            <a:endParaRPr lang="es-CL" dirty="0"/>
          </a:p>
        </p:txBody>
      </p:sp>
      <p:pic>
        <p:nvPicPr>
          <p:cNvPr id="4" name="Substituent conținut 3" descr="10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2567" y="1503363"/>
            <a:ext cx="4478867" cy="335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400" dirty="0"/>
              <a:t>ANTIBIOTICE</a:t>
            </a:r>
            <a:endParaRPr lang="es-CL" sz="4400" dirty="0"/>
          </a:p>
        </p:txBody>
      </p:sp>
      <p:pic>
        <p:nvPicPr>
          <p:cNvPr id="4" name="Substituent conținut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4560" y="891995"/>
            <a:ext cx="2703830" cy="3823988"/>
          </a:xfrm>
        </p:spPr>
      </p:pic>
      <p:pic>
        <p:nvPicPr>
          <p:cNvPr id="6146" name="Picture 2" descr="C:\Users\Clement\Desktop\58713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295" y="586585"/>
            <a:ext cx="4444210" cy="2962807"/>
          </a:xfrm>
          <a:prstGeom prst="rect">
            <a:avLst/>
          </a:prstGeom>
          <a:noFill/>
        </p:spPr>
      </p:pic>
      <p:sp>
        <p:nvSpPr>
          <p:cNvPr id="5" name="Dreptunghi 4"/>
          <p:cNvSpPr/>
          <p:nvPr/>
        </p:nvSpPr>
        <p:spPr>
          <a:xfrm>
            <a:off x="1823310" y="180822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latin typeface="Times New Roman" pitchFamily="18" charset="0"/>
                <a:cs typeface="Times New Roman" pitchFamily="18" charset="0"/>
              </a:rPr>
              <a:t>Penicilina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1365195" y="2419045"/>
            <a:ext cx="2512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/>
              <a:t>Pneumonia , Sifilisul, </a:t>
            </a:r>
          </a:p>
          <a:p>
            <a:pPr algn="ctr"/>
            <a:r>
              <a:rPr lang="ro-RO" dirty="0"/>
              <a:t>infecțiile produse de răni</a:t>
            </a:r>
          </a:p>
        </p:txBody>
      </p:sp>
      <p:sp>
        <p:nvSpPr>
          <p:cNvPr id="7" name="Dreptunghi 6"/>
          <p:cNvSpPr/>
          <p:nvPr/>
        </p:nvSpPr>
        <p:spPr>
          <a:xfrm>
            <a:off x="5793640" y="2877160"/>
            <a:ext cx="113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Sulfamide</a:t>
            </a:r>
            <a:endParaRPr lang="ro-RO" dirty="0"/>
          </a:p>
        </p:txBody>
      </p:sp>
      <p:sp>
        <p:nvSpPr>
          <p:cNvPr id="8" name="Dreptunghi 7"/>
          <p:cNvSpPr/>
          <p:nvPr/>
        </p:nvSpPr>
        <p:spPr>
          <a:xfrm>
            <a:off x="4419295" y="3335275"/>
            <a:ext cx="413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dirty="0"/>
              <a:t>Tuse, alergii, având și funcțiile antifungice </a:t>
            </a:r>
          </a:p>
          <a:p>
            <a:pPr algn="ctr"/>
            <a:r>
              <a:rPr lang="ro-RO" dirty="0"/>
              <a:t>și antimalarice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07080" y="891995"/>
            <a:ext cx="6108201" cy="610821"/>
          </a:xfrm>
        </p:spPr>
        <p:txBody>
          <a:bodyPr>
            <a:noAutofit/>
          </a:bodyPr>
          <a:lstStyle/>
          <a:p>
            <a:pPr algn="ctr"/>
            <a:r>
              <a:rPr lang="ro-RO" sz="1800" b="1" dirty="0" smtClean="0">
                <a:effectLst/>
                <a:latin typeface="Times New Roman" pitchFamily="18" charset="0"/>
                <a:cs typeface="Times New Roman" pitchFamily="18" charset="0"/>
              </a:rPr>
              <a:t>Sunt multe microorganisme în aer și apa, ce pot provoca boli, și acestea pot intra in corpul nostru prin gură și nas.</a:t>
            </a:r>
            <a:endParaRPr lang="es-CL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7" name="Picture 3" descr="C:\Users\Clement\Desktop\air_pollution_chemical_dark_dawn_energy_evening_exhaust_exhaust_pipe-155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2815"/>
            <a:ext cx="2595985" cy="364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lement\Desktop\kid_child_young_childhood_happiness_outdoors_happy_playing-1410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950" y="1884267"/>
            <a:ext cx="5802790" cy="32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Expunere pe ecran (16:9)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21</vt:i4>
      </vt:variant>
    </vt:vector>
  </HeadingPairs>
  <TitlesOfParts>
    <vt:vector size="22" baseType="lpstr">
      <vt:lpstr>Office Theme</vt:lpstr>
      <vt:lpstr>  Imunitatea, Sistemul de apărare, Vaccinarea. </vt:lpstr>
      <vt:lpstr>Diapozitivul 2</vt:lpstr>
      <vt:lpstr>Diapozitivul 3</vt:lpstr>
      <vt:lpstr>Diapozitivul 4</vt:lpstr>
      <vt:lpstr>Diapozitivul 5</vt:lpstr>
      <vt:lpstr>Diapozitivul 6</vt:lpstr>
      <vt:lpstr>MEDICAMENTE</vt:lpstr>
      <vt:lpstr>ANTIBIOTICE</vt:lpstr>
      <vt:lpstr>Sunt multe microorganisme în aer și apa, ce pot provoca boli, și acestea pot intra in corpul nostru prin gură și nas.</vt:lpstr>
      <vt:lpstr>Pielea: apărarea primară a corpului uman</vt:lpstr>
      <vt:lpstr>Diapozitivul 11</vt:lpstr>
      <vt:lpstr>Diapozitivul 12</vt:lpstr>
      <vt:lpstr>Diapozitivul 13</vt:lpstr>
      <vt:lpstr>Celulele albe</vt:lpstr>
      <vt:lpstr>Sistemul de apărare al organismului</vt:lpstr>
      <vt:lpstr>Vaccinarea</vt:lpstr>
      <vt:lpstr>Vaccinarea este introducerea unor microbi (bacterii, virusuri) morți sau slăbiți pentru a se dezvolta o rezistență împotriva acestora.</vt:lpstr>
      <vt:lpstr>Diapozitivul 18</vt:lpstr>
      <vt:lpstr>Imunizare</vt:lpstr>
      <vt:lpstr>Diapozitivul 20</vt:lpstr>
      <vt:lpstr>Vaccinul împotriva COVID-19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2021-01-13T12:05:40Z</dcterms:modified>
</cp:coreProperties>
</file>